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Libre Franklin"/>
      <p:regular r:id="rId13"/>
      <p:bold r:id="rId14"/>
      <p:italic r:id="rId15"/>
      <p:boldItalic r:id="rId16"/>
    </p:embeddedFont>
    <p:embeddedFont>
      <p:font typeface="Franklin Gothic"/>
      <p:bold r:id="rId17"/>
    </p:embeddedFont>
    <p:embeddedFont>
      <p:font typeface="Gill Sans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gYzdyjVx5aGVUrvAVz2Z/rs423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ibreFranklin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LibreFranklin-italic.fntdata"/><Relationship Id="rId14" Type="http://schemas.openxmlformats.org/officeDocument/2006/relationships/font" Target="fonts/LibreFranklin-bold.fntdata"/><Relationship Id="rId17" Type="http://schemas.openxmlformats.org/officeDocument/2006/relationships/font" Target="fonts/FranklinGothic-bold.fntdata"/><Relationship Id="rId16" Type="http://schemas.openxmlformats.org/officeDocument/2006/relationships/font" Target="fonts/LibreFranklin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illSans-bold.fntdata"/><Relationship Id="rId6" Type="http://schemas.openxmlformats.org/officeDocument/2006/relationships/slide" Target="slides/slide1.xml"/><Relationship Id="rId18" Type="http://schemas.openxmlformats.org/officeDocument/2006/relationships/font" Target="fonts/Gill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Franklin Gothic"/>
              <a:buNone/>
              <a:defRPr sz="3600"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0" name="Google Shape;100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0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3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p15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FEFEFE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"/>
          <p:cNvSpPr txBox="1"/>
          <p:nvPr>
            <p:ph type="ctrTitle"/>
          </p:nvPr>
        </p:nvSpPr>
        <p:spPr>
          <a:xfrm>
            <a:off x="8109235" y="863695"/>
            <a:ext cx="3511233" cy="3779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EXERCISING OR DIETING? WHICH METHOD IS MORE EFFECTIVE?</a:t>
            </a:r>
            <a:endParaRPr/>
          </a:p>
        </p:txBody>
      </p:sp>
      <p:sp>
        <p:nvSpPr>
          <p:cNvPr id="113" name="Google Shape;113;p1"/>
          <p:cNvSpPr txBox="1"/>
          <p:nvPr>
            <p:ph idx="1" type="subTitle"/>
          </p:nvPr>
        </p:nvSpPr>
        <p:spPr>
          <a:xfrm>
            <a:off x="8109236" y="4739780"/>
            <a:ext cx="3511233" cy="114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1999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20"/>
              </a:spcBef>
              <a:spcAft>
                <a:spcPts val="0"/>
              </a:spcAft>
              <a:buSzPct val="91999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AHMED ROHAIL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20"/>
              </a:spcBef>
              <a:spcAft>
                <a:spcPts val="0"/>
              </a:spcAft>
              <a:buSzPct val="91999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MUHAMMAD ALI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820"/>
              </a:spcBef>
              <a:spcAft>
                <a:spcPts val="0"/>
              </a:spcAft>
              <a:buSzPct val="91999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TALHA  DOGAR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bowl of oranges " id="114" name="Google Shape;114;p1"/>
          <p:cNvPicPr preferRelativeResize="0"/>
          <p:nvPr/>
        </p:nvPicPr>
        <p:blipFill rotWithShape="1">
          <a:blip r:embed="rId3">
            <a:alphaModFix/>
          </a:blip>
          <a:srcRect b="-1" l="0" r="-1" t="0"/>
          <a:stretch/>
        </p:blipFill>
        <p:spPr>
          <a:xfrm>
            <a:off x="20" y="10"/>
            <a:ext cx="753768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/>
          <p:nvPr/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1000"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/>
          </a:p>
        </p:txBody>
      </p:sp>
      <p:sp>
        <p:nvSpPr>
          <p:cNvPr id="121" name="Google Shape;121;p2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25000" lnSpcReduction="20000"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 sz="9600" u="sng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PRESENTATION WILL BE ABOUT A COMPARIOSON AND CONTRAST ESSAY ON THE TOPIC “EXERCISING OR DIETING? WHICH METHOD IS MORE EFFECTIVE? 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ct val="92000"/>
              <a:buChar char="◼"/>
            </a:pPr>
            <a:r>
              <a:rPr lang="en-US" sz="9600" u="sng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INTRODUCTORY PARAGRAPH WILL CONTAIN THE STANCE AND THE THESIS STATEMENT.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ct val="92000"/>
              <a:buChar char="◼"/>
            </a:pPr>
            <a:r>
              <a:rPr lang="en-US" sz="9600" u="sng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WILL BE THREE BODY PARAGRAPHS THAT WILL COVER THE SIMILARITIES AND DIFFERENCES BETWEEN BOTH THE METHODS.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ct val="92000"/>
              <a:buChar char="◼"/>
            </a:pPr>
            <a:r>
              <a:rPr lang="en-US" sz="9600" u="sng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END THERE WILL BE A CONCLUDING PARAGRAPH WITH A RESTATEMENT OF THE THESIS AND SIGNIFICANCE OF THE TOPIC.</a:t>
            </a:r>
            <a:endParaRPr/>
          </a:p>
          <a:p>
            <a:pPr indent="-281171" lvl="0" marL="306000" rtl="0" algn="l">
              <a:lnSpc>
                <a:spcPct val="110000"/>
              </a:lnSpc>
              <a:spcBef>
                <a:spcPts val="685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/>
          </a:p>
          <a:p>
            <a:pPr indent="-281171" lvl="0" marL="306000" rtl="0" algn="l">
              <a:lnSpc>
                <a:spcPct val="110000"/>
              </a:lnSpc>
              <a:spcBef>
                <a:spcPts val="685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/>
          </a:p>
          <a:p>
            <a:pPr indent="-281171" lvl="0" marL="306000" rtl="0" algn="l">
              <a:lnSpc>
                <a:spcPct val="110000"/>
              </a:lnSpc>
              <a:spcBef>
                <a:spcPts val="685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1000"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B29"/>
              </a:buClr>
              <a:buSzPts val="3600"/>
              <a:buFont typeface="Times New Roman"/>
              <a:buNone/>
            </a:pPr>
            <a:r>
              <a:rPr lang="en-US" sz="3600">
                <a:solidFill>
                  <a:srgbClr val="2C2B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27" name="Google Shape;127;p3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b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70% OF RESEARCHERS CONCLUDED THAT DIETING IS MORE EFFICIENT .</a:t>
            </a:r>
            <a:endParaRPr/>
          </a:p>
          <a:p>
            <a:pPr indent="-305999" lvl="0" marL="306000" rtl="0" algn="l">
              <a:lnSpc>
                <a:spcPct val="110000"/>
              </a:lnSpc>
              <a:spcBef>
                <a:spcPts val="1244"/>
              </a:spcBef>
              <a:spcAft>
                <a:spcPts val="0"/>
              </a:spcAft>
              <a:buSzPct val="92000"/>
              <a:buChar char="◼"/>
            </a:pPr>
            <a:r>
              <a:rPr b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DIETING IS MORE EFFECTIVE THAN EXERCISING.</a:t>
            </a:r>
            <a:endParaRPr/>
          </a:p>
          <a:p>
            <a:pPr indent="-305999" lvl="0" marL="306000" rtl="0" algn="l">
              <a:lnSpc>
                <a:spcPct val="110000"/>
              </a:lnSpc>
              <a:spcBef>
                <a:spcPts val="1044"/>
              </a:spcBef>
              <a:spcAft>
                <a:spcPts val="0"/>
              </a:spcAft>
              <a:buSzPct val="92000"/>
              <a:buChar char="◼"/>
            </a:pPr>
            <a:r>
              <a:rPr b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OF A BALANCED DIET OUTWEIGH THOSE OF EXERCISE.</a:t>
            </a:r>
            <a:endParaRPr/>
          </a:p>
          <a:p>
            <a:pPr indent="-305999" lvl="0" marL="306000" rtl="0" algn="l">
              <a:lnSpc>
                <a:spcPct val="110000"/>
              </a:lnSpc>
              <a:spcBef>
                <a:spcPts val="1044"/>
              </a:spcBef>
              <a:spcAft>
                <a:spcPts val="0"/>
              </a:spcAft>
              <a:buSzPct val="92000"/>
              <a:buChar char="◼"/>
            </a:pPr>
            <a:r>
              <a:rPr b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CALORIES MANAGED EFFICIENTLY.</a:t>
            </a:r>
            <a:endParaRPr/>
          </a:p>
          <a:p>
            <a:pPr indent="-305999" lvl="0" marL="306000" rtl="0" algn="l">
              <a:lnSpc>
                <a:spcPct val="110000"/>
              </a:lnSpc>
              <a:spcBef>
                <a:spcPts val="1044"/>
              </a:spcBef>
              <a:spcAft>
                <a:spcPts val="0"/>
              </a:spcAft>
              <a:buSzPct val="92000"/>
              <a:buChar char="◼"/>
            </a:pPr>
            <a:r>
              <a:rPr b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NUTRITION.</a:t>
            </a:r>
            <a:endParaRPr/>
          </a:p>
          <a:p>
            <a:pPr indent="-305999" lvl="0" marL="306000" rtl="0" algn="l">
              <a:lnSpc>
                <a:spcPct val="110000"/>
              </a:lnSpc>
              <a:spcBef>
                <a:spcPts val="1044"/>
              </a:spcBef>
              <a:spcAft>
                <a:spcPts val="0"/>
              </a:spcAft>
              <a:buSzPct val="92000"/>
              <a:buChar char="◼"/>
            </a:pPr>
            <a:r>
              <a:rPr b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CHRONIC DISEASES</a:t>
            </a:r>
            <a:r>
              <a:rPr b="1" lang="en-US" sz="2400">
                <a:solidFill>
                  <a:srgbClr val="2C2B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14163" lvl="0" marL="306000" rtl="0" algn="l">
              <a:lnSpc>
                <a:spcPct val="110000"/>
              </a:lnSpc>
              <a:spcBef>
                <a:spcPts val="914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41000"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Times New Roman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FIRST BODY PARAGRAPH</a:t>
            </a:r>
            <a:endParaRPr/>
          </a:p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 u="sng">
                <a:solidFill>
                  <a:srgbClr val="2C2B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SIMILARITIES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>
                <a:solidFill>
                  <a:srgbClr val="2C2B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HELP IN MANAGING THE CALORIES EFFICIENTLY.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 u="sng">
                <a:solidFill>
                  <a:srgbClr val="2C2B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>
                <a:solidFill>
                  <a:srgbClr val="2C2B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EASIER TO LOSE CALORIES WITH A BALANCED DIET.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>
                <a:solidFill>
                  <a:srgbClr val="2C2B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 AND MORE TIME CONSUMING TO BURN CALORIES WITH EXERCISE.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BODY PARAGRAPH</a:t>
            </a:r>
            <a:endParaRPr/>
          </a:p>
        </p:txBody>
      </p:sp>
      <p:sp>
        <p:nvSpPr>
          <p:cNvPr id="139" name="Google Shape;139;p5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SIMILARITIES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ARE NUTRITIOUS FOR THE BODY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HEALTHY DIET FULFILLS NUTRIENTS OF THE BODY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EATING UNHEALTHY FOOD AND EXERCISING LATER ON CAN BE HARMFUL FOR THE BODY</a:t>
            </a:r>
            <a:endParaRPr/>
          </a:p>
          <a:p>
            <a:pPr indent="-206686" lvl="0" marL="306000" rtl="0" algn="l">
              <a:lnSpc>
                <a:spcPct val="110000"/>
              </a:lnSpc>
              <a:spcBef>
                <a:spcPts val="94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type="title"/>
          </p:nvPr>
        </p:nvSpPr>
        <p:spPr>
          <a:xfrm>
            <a:off x="581191" y="63103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 BODY PARAGRAPH</a:t>
            </a:r>
            <a:endParaRPr/>
          </a:p>
        </p:txBody>
      </p:sp>
      <p:sp>
        <p:nvSpPr>
          <p:cNvPr id="145" name="Google Shape;145;p6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65792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SIMILARITIES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CHRONIC DISEASES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EXERCISING TOO HARD CAN LEAD TO DISEASES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39831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DIETING IS BETTER THAN EXERCISING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CUTTING CALORIES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NUTRITIOUS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PROTECTS FROM LONG-TERM DISEASES</a:t>
            </a:r>
            <a:endParaRPr/>
          </a:p>
          <a:p>
            <a:pPr indent="-306000" lvl="0" marL="3060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b="1" lang="en-US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 HAS ITS ADVANTAGED BUT BENEFIT OF A BALANCED DIET OUTWEIGH THEM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Aspect">
      <a:dk1>
        <a:srgbClr val="000000"/>
      </a:dk1>
      <a:lt1>
        <a:srgbClr val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2021-12-26T17:21:37Z</dcterms:created>
  <dc:creator>Rohail Shahid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